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7" r:id="rId9"/>
    <p:sldId id="311" r:id="rId10"/>
    <p:sldId id="312" r:id="rId11"/>
    <p:sldId id="313" r:id="rId12"/>
    <p:sldId id="314" r:id="rId13"/>
    <p:sldId id="315" r:id="rId14"/>
    <p:sldId id="316" r:id="rId15"/>
    <p:sldId id="282" r:id="rId16"/>
    <p:sldId id="273" r:id="rId17"/>
    <p:sldId id="283" r:id="rId18"/>
    <p:sldId id="284" r:id="rId19"/>
    <p:sldId id="317" r:id="rId20"/>
    <p:sldId id="320" r:id="rId21"/>
    <p:sldId id="286" r:id="rId22"/>
    <p:sldId id="287" r:id="rId23"/>
    <p:sldId id="289" r:id="rId24"/>
    <p:sldId id="291" r:id="rId25"/>
    <p:sldId id="292" r:id="rId26"/>
    <p:sldId id="302" r:id="rId27"/>
    <p:sldId id="303" r:id="rId28"/>
    <p:sldId id="323" r:id="rId29"/>
    <p:sldId id="308" r:id="rId30"/>
    <p:sldId id="304" r:id="rId31"/>
    <p:sldId id="332" r:id="rId32"/>
    <p:sldId id="338" r:id="rId33"/>
    <p:sldId id="334" r:id="rId34"/>
    <p:sldId id="306" r:id="rId35"/>
    <p:sldId id="301" r:id="rId36"/>
    <p:sldId id="309" r:id="rId37"/>
    <p:sldId id="335" r:id="rId38"/>
    <p:sldId id="33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4599"/>
  </p:normalViewPr>
  <p:slideViewPr>
    <p:cSldViewPr snapToGrid="0" snapToObjects="1">
      <p:cViewPr varScale="1">
        <p:scale>
          <a:sx n="58" d="100"/>
          <a:sy n="58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FDFD-E4E0-9C4E-8AF8-17BE25CC9B0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DC5E-6683-E54B-8C02-A44378DBB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DC5E-6683-E54B-8C02-A44378DBB78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DC5E-6683-E54B-8C02-A44378DBB78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2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DC5E-6683-E54B-8C02-A44378DBB78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DC5E-6683-E54B-8C02-A44378DBB78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1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EA92-C0B3-C147-811A-EB6C372A81A0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87A3-4301-C047-908E-A0FEAA482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1590" y="699855"/>
            <a:ext cx="48246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2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l-GR" sz="32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ΙΣΟΖΥΓΙΟ ΚΑΛΙΟΥ </a:t>
            </a:r>
          </a:p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ΣΤΗΝ ΑΙΜΟΚΑΘΑΡΣΗ</a:t>
            </a:r>
          </a:p>
          <a:p>
            <a:pPr algn="ctr"/>
            <a:endParaRPr lang="el-GR" sz="3400" dirty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l-GR" sz="32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Ελένη Α. Φράγκου, 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Νεφρολόγος</a:t>
            </a:r>
          </a:p>
          <a:p>
            <a:pPr algn="ctr"/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9" y="509642"/>
            <a:ext cx="5169613" cy="60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Οξέωση,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Τραύμα, Σ. Λύσης όγκου, 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Οξέωση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Τραύμα, Σ. Λύσης όγκου, 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26518" y="2290659"/>
            <a:ext cx="1101516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840480" y="2587752"/>
            <a:ext cx="1051560" cy="4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19112" y="2071273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8468" y="2380861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7908" y="1611837"/>
            <a:ext cx="81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Δ[</a:t>
            </a:r>
            <a:r>
              <a:rPr lang="en-US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]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Οξέωση, </a:t>
            </a:r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Τραύμα, Σ. Λύσης όγκου, 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26518" y="2290659"/>
            <a:ext cx="1101516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72283" y="2290659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4013" y="1444098"/>
            <a:ext cx="119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Posm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0443" y="1922937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6709" y="2107603"/>
            <a:ext cx="77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O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Οξέωση,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Τραύμα, Σ. Λύσης όγκου, </a:t>
            </a:r>
          </a:p>
          <a:p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26518" y="2290659"/>
            <a:ext cx="1101516" cy="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72283" y="2290659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0443" y="1922937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2953" y="2130641"/>
            <a:ext cx="6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3. ΑΠΟΒΟΛΗ ΚΑΛΙΟΥ ΜΕ ΤΗΝ ΥΠΟΛΕΙΠΟΜΕΝΗ ΔΙΟΥΡΗΣΗ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3. ΑΠΟΒΟΛΗ ΚΑΛΙΟΥ ΜΕ ΤΗΝ ΥΠΟΛΕΙΠΟΜΕΝΗ ΔΙΟΥΡΗΣΗ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06083" y="1690749"/>
            <a:ext cx="6432652" cy="3220670"/>
            <a:chOff x="206209" y="2268265"/>
            <a:chExt cx="6432652" cy="3220670"/>
          </a:xfrm>
        </p:grpSpPr>
        <p:grpSp>
          <p:nvGrpSpPr>
            <p:cNvPr id="11" name="Group 10"/>
            <p:cNvGrpSpPr/>
            <p:nvPr/>
          </p:nvGrpSpPr>
          <p:grpSpPr>
            <a:xfrm>
              <a:off x="206209" y="2268265"/>
              <a:ext cx="6432652" cy="3220670"/>
              <a:chOff x="3173999" y="2685360"/>
              <a:chExt cx="6432652" cy="322067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07242" y="2891054"/>
                <a:ext cx="2799409" cy="1848391"/>
                <a:chOff x="3161297" y="2289350"/>
                <a:chExt cx="2799409" cy="1848391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3652899" y="2471315"/>
                  <a:ext cx="1457325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3652899" y="3256056"/>
                  <a:ext cx="1457325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5110224" y="2289350"/>
                  <a:ext cx="8504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latin typeface="Cambria" charset="-95"/>
                      <a:ea typeface="Cambria" charset="-95"/>
                      <a:cs typeface="Cambria" charset="-95"/>
                    </a:rPr>
                    <a:t>3</a:t>
                  </a:r>
                  <a:r>
                    <a:rPr lang="en-US" dirty="0" smtClean="0">
                      <a:latin typeface="Cambria" charset="-95"/>
                      <a:ea typeface="Cambria" charset="-95"/>
                      <a:cs typeface="Cambria" charset="-95"/>
                    </a:rPr>
                    <a:t>Na</a:t>
                  </a:r>
                  <a:r>
                    <a:rPr lang="en-US" baseline="30000" dirty="0" smtClean="0">
                      <a:latin typeface="Cambria" charset="-95"/>
                      <a:ea typeface="Cambria" charset="-95"/>
                      <a:cs typeface="Cambria" charset="-95"/>
                    </a:rPr>
                    <a:t>+</a:t>
                  </a:r>
                  <a:endParaRPr lang="en-US" dirty="0">
                    <a:latin typeface="Cambria" charset="-95"/>
                    <a:ea typeface="Cambria" charset="-95"/>
                    <a:cs typeface="Cambria" charset="-95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61297" y="3071390"/>
                  <a:ext cx="6117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ambria" charset="-95"/>
                      <a:ea typeface="Cambria" charset="-95"/>
                      <a:cs typeface="Cambria" charset="-95"/>
                    </a:rPr>
                    <a:t>2K</a:t>
                  </a:r>
                  <a:r>
                    <a:rPr lang="en-US" baseline="30000" dirty="0" smtClean="0">
                      <a:latin typeface="Cambria" charset="-95"/>
                      <a:ea typeface="Cambria" charset="-95"/>
                      <a:cs typeface="Cambria" charset="-95"/>
                    </a:rPr>
                    <a:t>+</a:t>
                  </a:r>
                  <a:endParaRPr lang="en-US" dirty="0">
                    <a:latin typeface="Cambria" charset="-95"/>
                    <a:ea typeface="Cambria" charset="-95"/>
                    <a:cs typeface="Cambria" charset="-95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28147" y="3768409"/>
                  <a:ext cx="12586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mtClean="0">
                      <a:latin typeface="Cambria" charset="-95"/>
                      <a:ea typeface="Cambria" charset="-95"/>
                      <a:cs typeface="Cambria" charset="-95"/>
                    </a:rPr>
                    <a:t>ALDO</a:t>
                  </a:r>
                  <a:endParaRPr lang="en-US" dirty="0">
                    <a:latin typeface="Cambria" charset="-95"/>
                    <a:ea typeface="Cambria" charset="-95"/>
                    <a:cs typeface="Cambria" charset="-95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3173999" y="3135379"/>
                <a:ext cx="850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Cambria" charset="-95"/>
                    <a:ea typeface="Cambria" charset="-95"/>
                    <a:cs typeface="Cambria" charset="-95"/>
                  </a:rPr>
                  <a:t>Na</a:t>
                </a:r>
                <a:r>
                  <a:rPr lang="en-US" baseline="30000" dirty="0" smtClean="0">
                    <a:latin typeface="Cambria" charset="-95"/>
                    <a:ea typeface="Cambria" charset="-95"/>
                    <a:cs typeface="Cambria" charset="-95"/>
                  </a:rPr>
                  <a:t>+</a:t>
                </a:r>
                <a:endParaRPr lang="en-US" dirty="0">
                  <a:latin typeface="Cambria" charset="-95"/>
                  <a:ea typeface="Cambria" charset="-95"/>
                  <a:cs typeface="Cambria" charset="-95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523237" y="4487468"/>
                <a:ext cx="850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" charset="-95"/>
                    <a:ea typeface="Cambria" charset="-95"/>
                    <a:cs typeface="Cambria" charset="-95"/>
                  </a:rPr>
                  <a:t>K</a:t>
                </a:r>
                <a:r>
                  <a:rPr lang="en-US" baseline="30000" dirty="0" smtClean="0">
                    <a:latin typeface="Cambria" charset="-95"/>
                    <a:ea typeface="Cambria" charset="-95"/>
                    <a:cs typeface="Cambria" charset="-95"/>
                  </a:rPr>
                  <a:t>+</a:t>
                </a:r>
                <a:endParaRPr lang="en-US" dirty="0">
                  <a:latin typeface="Cambria" charset="-95"/>
                  <a:ea typeface="Cambria" charset="-95"/>
                  <a:cs typeface="Cambria" charset="-95"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7292012" y="4789562"/>
                <a:ext cx="145732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ounded Rectangle 43"/>
              <p:cNvSpPr/>
              <p:nvPr/>
            </p:nvSpPr>
            <p:spPr>
              <a:xfrm>
                <a:off x="4112670" y="2685360"/>
                <a:ext cx="3978693" cy="3176461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63993" y="5536698"/>
                <a:ext cx="2990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0070C0"/>
                    </a:solidFill>
                    <a:latin typeface="Cambria" charset="-95"/>
                    <a:ea typeface="Cambria" charset="-95"/>
                    <a:cs typeface="Cambria" charset="-95"/>
                  </a:rPr>
                  <a:t>ΑΘΡΟΙΣΤΙΚΟ ΣΩΛΗΝΑΡΙΟ</a:t>
                </a:r>
                <a:endParaRPr lang="en-US" b="1" dirty="0">
                  <a:solidFill>
                    <a:srgbClr val="0070C0"/>
                  </a:solidFill>
                  <a:latin typeface="Cambria" charset="-95"/>
                  <a:ea typeface="Cambria" charset="-95"/>
                  <a:cs typeface="Cambria" charset="-95"/>
                </a:endParaRPr>
              </a:p>
            </p:txBody>
          </p:sp>
          <p:sp>
            <p:nvSpPr>
              <p:cNvPr id="3" name="Can 2"/>
              <p:cNvSpPr/>
              <p:nvPr/>
            </p:nvSpPr>
            <p:spPr>
              <a:xfrm rot="1455243">
                <a:off x="3712966" y="3189760"/>
                <a:ext cx="813888" cy="26057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9458606">
                <a:off x="3694945" y="4928377"/>
                <a:ext cx="813888" cy="26057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3468669" y="3034094"/>
                <a:ext cx="1195324" cy="5523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3599240" y="4789562"/>
                <a:ext cx="909173" cy="6262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4637631" y="2670212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9638735" y="3052115"/>
            <a:ext cx="2142578" cy="1815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ACEi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, ARB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Ανταγωνιστές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ALDO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Ηπαρίνη</a:t>
            </a:r>
          </a:p>
          <a:p>
            <a:pPr marL="0" indent="0">
              <a:buFont typeface="Arial"/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54805" y="4005863"/>
            <a:ext cx="2476500" cy="90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NSAIDs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COX2i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Font typeface="Arial"/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77891" y="1770392"/>
            <a:ext cx="2030329" cy="908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TMP</a:t>
            </a:r>
          </a:p>
          <a:p>
            <a:pPr marL="0" indent="0" algn="ctr">
              <a:buNone/>
            </a:pP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Πενταμιδίνη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Font typeface="Arial"/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828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Παρά την αυξημένη συχνότητα ΚΑ και ΣΝ και, παρά τις συστάσεις των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KDOQI,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μόνο το 25-50% των ασθενών με ΧΝΝΤΣ λαμβάνουν </a:t>
            </a:r>
            <a:r>
              <a:rPr lang="en-US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ACEi</a:t>
            </a:r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ή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ARBs (</a:t>
            </a:r>
            <a:r>
              <a:rPr lang="en-US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Kru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)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6285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4. ΑΠΟΒΟΛΗ ΚΑΛΙΟΥ ΑΠΟ ΤΟ ΕΝΤΕΡΟ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56347" y="1325563"/>
            <a:ext cx="10558463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Α. </a:t>
            </a:r>
            <a:r>
              <a:rPr lang="en-US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KAYEXALATE, SODIUM POLYSTERENE SULFONATE, SPS</a:t>
            </a:r>
            <a:endParaRPr lang="el-GR" sz="2400" b="1" u="sng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Ρητίνη ανταλλαγής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κατιόντων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Σκόνη</a:t>
            </a:r>
          </a:p>
          <a:p>
            <a:pPr marL="0" indent="0">
              <a:buNone/>
            </a:pP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15-30 g: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μείωση Κ</a:t>
            </a:r>
            <a:r>
              <a:rPr lang="el-GR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κατά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0,7-1,1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mEq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/L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σε 4-6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h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Περισσότερο αποτελεσματικό στο ορθό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Μόνο ή με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σορβιτόλη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33%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Διόγκωση σε επαφή με το νερό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Απόφραξη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νέκρωση, διάτρηση εντέρου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FDA</a:t>
            </a:r>
            <a:r>
              <a:rPr lang="el-GR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 2009</a:t>
            </a:r>
            <a:r>
              <a:rPr lang="en-US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: </a:t>
            </a:r>
            <a:r>
              <a:rPr lang="el-GR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ΟΧΙ ΜΕ ΣΟΡΒΙΤΟΛΗ 70%</a:t>
            </a: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>
              <a:buFont typeface="Wingdings" charset="2"/>
              <a:buChar char="ü"/>
            </a:pP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ΑΠΑΙΤΟΥΝΤΑΙ ΠΕΡΙΣΣΟΤΕΡΕΣ ΜΕΛΕΤΕΣ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ΩΣΤΕ ΝΑ ΑΠΟΔΕΙΧΘΕΙ Η ΑΣΦΑΛΕΙΑ ΤΟΥ</a:t>
            </a: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70" y="2078302"/>
            <a:ext cx="4572000" cy="321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4. ΑΠΟΒΟΛΗ ΚΑΛΙΟΥ ΑΠΟ ΤΟ ΕΝΤΕΡΟ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56347" y="1325563"/>
            <a:ext cx="10558463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Β</a:t>
            </a:r>
            <a:r>
              <a:rPr lang="el-GR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. </a:t>
            </a:r>
            <a:r>
              <a:rPr lang="en-US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PATIROMER</a:t>
            </a:r>
            <a:endParaRPr lang="el-GR" sz="2400" b="1" u="sng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Μη </a:t>
            </a:r>
            <a:r>
              <a:rPr lang="el-GR" sz="2400" dirty="0" err="1">
                <a:latin typeface="Cambria" charset="-95"/>
                <a:ea typeface="Cambria" charset="-95"/>
                <a:cs typeface="Cambria" charset="-95"/>
              </a:rPr>
              <a:t>απορροφούμενο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συνθετικό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πολυμερές</a:t>
            </a:r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Σφαιρίδια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100 μ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m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με ασβέστιο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Δε διογκώνεται σε επαφή με το νερό</a:t>
            </a:r>
          </a:p>
          <a:p>
            <a:pPr marL="0" indent="0">
              <a:buNone/>
            </a:pPr>
            <a:r>
              <a:rPr lang="el-GR" sz="2400" dirty="0" err="1">
                <a:latin typeface="Cambria" charset="-95"/>
                <a:ea typeface="Cambria" charset="-95"/>
                <a:cs typeface="Cambria" charset="-95"/>
              </a:rPr>
              <a:t>Δοσοεξαρτώμενη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μείωση καλίου 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(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15-30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gr </a:t>
            </a:r>
            <a:r>
              <a:rPr lang="en-US" sz="2400" dirty="0" err="1">
                <a:latin typeface="Cambria" charset="-95"/>
                <a:ea typeface="Cambria" charset="-95"/>
                <a:cs typeface="Cambria" charset="-95"/>
              </a:rPr>
              <a:t>pos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: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αποβολή 15-20 </a:t>
            </a:r>
            <a:r>
              <a:rPr lang="en-US" sz="2400" dirty="0" err="1">
                <a:latin typeface="Cambria" charset="-95"/>
                <a:ea typeface="Cambria" charset="-95"/>
                <a:cs typeface="Cambria" charset="-95"/>
              </a:rPr>
              <a:t>mmol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Κ</a:t>
            </a:r>
            <a:r>
              <a:rPr lang="el-GR" sz="2400" baseline="30000" dirty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από έντερο)</a:t>
            </a:r>
          </a:p>
          <a:p>
            <a:pPr marL="0" indent="0">
              <a:buNone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ΓΕΣ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διαταραχές, </a:t>
            </a:r>
            <a:r>
              <a:rPr lang="el-GR" sz="2400" dirty="0" err="1">
                <a:latin typeface="Cambria" charset="-95"/>
                <a:ea typeface="Cambria" charset="-95"/>
                <a:cs typeface="Cambria" charset="-95"/>
              </a:rPr>
              <a:t>υ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πομαγνησιαιμία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>
                <a:latin typeface="Cambria" charset="-95"/>
                <a:ea typeface="Cambria" charset="-95"/>
                <a:cs typeface="Cambria" charset="-95"/>
              </a:rPr>
              <a:t>επασβεστώσεις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FDA: </a:t>
            </a:r>
            <a:r>
              <a:rPr lang="el-GR" sz="2400" b="1" dirty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έγκριση το 2015</a:t>
            </a:r>
            <a:r>
              <a:rPr lang="en-US" sz="2400" b="1" dirty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, 8.4 gr </a:t>
            </a:r>
            <a:r>
              <a:rPr lang="el-GR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Ο </a:t>
            </a:r>
            <a:r>
              <a:rPr lang="en-US" sz="24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with food</a:t>
            </a:r>
            <a:endParaRPr lang="el-GR" sz="2400" b="1" dirty="0">
              <a:solidFill>
                <a:srgbClr val="00B05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Η </a:t>
            </a:r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ΑΣΦΑΛΕΙΑ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ΤΟΥ ΕΧΕΙ ΑΠΟΔΕΙΧΘΕΙ </a:t>
            </a:r>
          </a:p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ΣΕ ΤΥΧΑΙΟΠΟΙΗΜΕΝΕΣ ΠΟΛΥΚΕΝΤΡΙΚΕΣ ΜΕΛΕΤΕΣ</a:t>
            </a:r>
            <a:endParaRPr lang="el-GR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851" y="1230029"/>
            <a:ext cx="3030112" cy="45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4. ΑΠΟΒΟΛΗ ΚΑΛΙΟΥ ΑΠΟ ΤΟ ΕΝΤΕΡΟ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56347" y="1325563"/>
            <a:ext cx="10558463" cy="4714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Γ</a:t>
            </a:r>
            <a:r>
              <a:rPr lang="el-GR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. </a:t>
            </a:r>
            <a:r>
              <a:rPr lang="en-US" sz="24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SODIUM ZIRCONIUM CYCLOSILICATE (ZS-9)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Ερευνητικό σκεύασμα</a:t>
            </a:r>
          </a:p>
          <a:p>
            <a:pPr>
              <a:buFont typeface="Arial" charset="-95"/>
              <a:buChar char="•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Κρύσταλλος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με λειτουργία «καναλιού»</a:t>
            </a:r>
          </a:p>
          <a:p>
            <a:pPr>
              <a:buFont typeface="Arial" charset="-95"/>
              <a:buChar char="•"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Δέσμευση Κ σε όλο το ΓΕΣ</a:t>
            </a:r>
          </a:p>
          <a:p>
            <a:pPr>
              <a:buFont typeface="Arial" charset="-95"/>
              <a:buChar char="•"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Άμεση δράση</a:t>
            </a:r>
          </a:p>
          <a:p>
            <a:pPr>
              <a:buFont typeface="Arial" charset="-95"/>
              <a:buChar char="•"/>
            </a:pPr>
            <a:r>
              <a:rPr lang="el-GR" sz="2400" dirty="0" err="1">
                <a:latin typeface="Cambria" charset="-95"/>
                <a:ea typeface="Cambria" charset="-95"/>
                <a:cs typeface="Cambria" charset="-95"/>
              </a:rPr>
              <a:t>Δοσοεξαρτώμενη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μείωση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K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>
              <a:buFont typeface="Arial" charset="-95"/>
              <a:buChar char="•"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ΓΕΣ διαταραχές (ήπιες)</a:t>
            </a:r>
          </a:p>
          <a:p>
            <a:pPr>
              <a:buFont typeface="Arial" charset="-95"/>
              <a:buChar char="•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Απόδοση Ν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a</a:t>
            </a:r>
            <a:r>
              <a:rPr lang="en-US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Οίδημα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416" y="6297658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Stavros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et  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PlosOne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2014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244" y="2651126"/>
            <a:ext cx="5979161" cy="35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504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6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 </a:t>
            </a: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ΠΕΡΙΕΧΟΜΕΝΑ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7359" y="1227221"/>
            <a:ext cx="11297652" cy="4949742"/>
          </a:xfrm>
        </p:spPr>
        <p:txBody>
          <a:bodyPr>
            <a:normAutofit/>
          </a:bodyPr>
          <a:lstStyle/>
          <a:p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ΕΙΣΑΓΩΓΗ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ΙΣΟΖΥΓΙΟ ΚΑΛΙΟΥ ΣΤΗΝ ΑΙΜΟΚΑΘΑΡΣΗ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ΠΡΟΣΛΗΨΗ ΚΑΛΙΟΥ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ΚΑΤΑΝΟΜΗ ΚΑΛΙΟΥ ΜΕΤΑΞΥ ΕΝΔΟΚΥΤΤΑΡΙΟΥ – ΕΞΩΚΥΤΤΑΡΙΟΥ ΧΩΡΟΥ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ΑΠΟΒΟΛΗ ΚΑΛΙΟΥ ΜΕ ΥΠΟΛΕΙΠΟΜΕΝΗ ΔΙΟΥΡΗΣΗ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ΑΠΟΒΟΛΗ ΚΑΛΙΟΥ ΑΠΟ ΤΟ ΕΝΤΕΡΟ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ΑΠΟΜΑΚΡΥΝΣΗ ΚΑΛΙΟΥ ΜΕ ΤΗΝ ΑΙΜΟΚΑΘΑΡΣΗ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ΣΥΜΠΕΡΑΣΜΑΤΑ</a:t>
            </a: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547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Κινητική του καλίου κατά τη διάρκεια και μετά την ΑΜΚ</a:t>
            </a:r>
          </a:p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Παράγοντες που συσχετίζονται με το </a:t>
            </a:r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ιάλυμα αιμοκάθαρσης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Συγκέντρωση καλίου πριν την ΑΜΚ και διάλυμα χαμηλό σε </a:t>
            </a:r>
            <a:r>
              <a:rPr lang="el-GR" sz="26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κάλιο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«Κανόνας του 7»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Profiling 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Καλίου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Acetate-free </a:t>
            </a:r>
            <a:r>
              <a:rPr lang="en-US" sz="2600" dirty="0" err="1" smtClean="0">
                <a:latin typeface="Cambria" charset="-95"/>
                <a:ea typeface="Cambria" charset="-95"/>
                <a:cs typeface="Cambria" charset="-95"/>
              </a:rPr>
              <a:t>Biofiltration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 with Potassium Profile</a:t>
            </a:r>
            <a:r>
              <a:rPr lang="en-US" sz="2600" dirty="0">
                <a:latin typeface="Cambria" charset="-95"/>
                <a:ea typeface="Cambria" charset="-95"/>
                <a:cs typeface="Cambria" charset="-95"/>
              </a:rPr>
              <a:t>d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 Dialysate</a:t>
            </a: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Διάλυμα υψηλής συγκέντρωσης </a:t>
            </a:r>
            <a:r>
              <a:rPr lang="el-GR" sz="26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γλυκόζης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Διάλυμα υψηλής συγκέντρωσης </a:t>
            </a:r>
            <a:r>
              <a:rPr lang="en-US" sz="26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HCO</a:t>
            </a:r>
            <a:r>
              <a:rPr lang="en-US" sz="2600" b="1" baseline="-25000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n-US" sz="2600" b="1" baseline="30000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l-GR" sz="2600" b="1" baseline="30000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</a:p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Παράγοντες ανεξάρτητοι από το διάλυμα αιμοκάθαρσης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r>
              <a:rPr lang="el-GR" sz="2600" b="1" dirty="0" err="1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Υπερδιήθηση</a:t>
            </a:r>
            <a:endParaRPr lang="el-GR" sz="2600" b="1" dirty="0" smtClean="0">
              <a:solidFill>
                <a:srgbClr val="00B05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600" b="1" dirty="0" smtClean="0">
                <a:solidFill>
                  <a:srgbClr val="00B050"/>
                </a:solidFill>
                <a:latin typeface="Cambria" charset="-95"/>
                <a:ea typeface="Cambria" charset="-95"/>
                <a:cs typeface="Cambria" charset="-95"/>
              </a:rPr>
              <a:t>   Άσκηση 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κατά την ΑΜΚ</a:t>
            </a:r>
            <a:endParaRPr lang="en-US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26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Κινητική του καλίου κατά τη διάρκεια και μετά την ΑΜΚ</a:t>
            </a:r>
            <a:endParaRPr lang="en-US" sz="2600" b="1" u="sng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 algn="ctr">
              <a:buNone/>
            </a:pPr>
            <a:r>
              <a:rPr lang="el-GR" sz="26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(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από την οπτική του ασθενούς</a:t>
            </a:r>
            <a:r>
              <a:rPr lang="el-GR" sz="26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)</a:t>
            </a: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533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Agar et 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Hemodial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Intern 2014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472" y="2158388"/>
            <a:ext cx="8748216" cy="436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Κινητική του καλίου κατά τη διάρκεια και μετά την ΑΜΚ </a:t>
            </a:r>
          </a:p>
          <a:p>
            <a:pPr marL="0" indent="0" algn="ctr">
              <a:buNone/>
            </a:pPr>
            <a:r>
              <a:rPr lang="el-GR" sz="26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(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από την οπτική του φίλτρου</a:t>
            </a:r>
            <a:r>
              <a:rPr lang="el-GR" sz="26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)</a:t>
            </a: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89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Blumberg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NDT 1997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8715" y="1995131"/>
            <a:ext cx="5566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Δ[Κ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]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= 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Q 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 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D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40-120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mmol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/L 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</a:t>
            </a:r>
            <a:r>
              <a:rPr lang="el-GR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ανά συνεδρία</a:t>
            </a:r>
          </a:p>
          <a:p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Στάδιο 1: ταχεία μείωση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Στάδιο 2: επιβραδυνόμενη μείωση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Στάδιο 3: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plateau</a:t>
            </a: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Στάδιο 4: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rebound</a:t>
            </a: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“Electrical Disequilibrium Syndrome”</a:t>
            </a:r>
          </a:p>
          <a:p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 </a:t>
            </a:r>
            <a:r>
              <a:rPr lang="en-US" sz="2400" i="1" dirty="0" err="1" smtClean="0">
                <a:latin typeface="Cambria" charset="-95"/>
                <a:ea typeface="Cambria" charset="-95"/>
                <a:cs typeface="Cambria" charset="-95"/>
              </a:rPr>
              <a:t>Radaelli</a:t>
            </a:r>
            <a:r>
              <a:rPr lang="en-US" sz="2400" i="1" dirty="0" smtClean="0">
                <a:latin typeface="Cambria" charset="-95"/>
                <a:ea typeface="Cambria" charset="-95"/>
                <a:cs typeface="Cambria" charset="-95"/>
              </a:rPr>
              <a:t> et al 1996</a:t>
            </a:r>
          </a:p>
          <a:p>
            <a:r>
              <a:rPr lang="en-US" sz="2400" baseline="-250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Αρρυθμία και αιφνίδιος θάνατος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4438"/>
            <a:ext cx="5150646" cy="36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Συγκέντρωση καλίου πριν την ΑΜΚ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και διάλυμα χαμηλού καλίου</a:t>
            </a: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Kovesdy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Clin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JASN 2007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0" y="1973009"/>
            <a:ext cx="10581399" cy="38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Συγκέντρωση καλίου πριν την ΑΜΚ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και διάλυμα χαμηλού καλίου</a:t>
            </a: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Kovesdy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Clin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JASN 2007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853366"/>
            <a:ext cx="60293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Αυξημένη Δ[Κ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]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Q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D</a:t>
            </a:r>
            <a:endParaRPr lang="el-GR" sz="2400" b="1" baseline="-25000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</a:t>
            </a:r>
            <a:r>
              <a:rPr lang="el-GR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0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–Κ</a:t>
            </a:r>
            <a:r>
              <a:rPr lang="el-GR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1</a:t>
            </a:r>
            <a:r>
              <a:rPr lang="en-US" sz="24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risk SCA x2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ανεξάρτητα από Κ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Q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επεισόδια κολπικής μαρμαρυγής &gt;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f</a:t>
            </a:r>
          </a:p>
          <a:p>
            <a:pPr algn="ctr"/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Όμως: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</a:t>
            </a:r>
            <a:r>
              <a:rPr lang="el-GR" sz="2400" baseline="-25000" dirty="0" smtClean="0">
                <a:latin typeface="Cambria" charset="-95"/>
                <a:ea typeface="Cambria" charset="-95"/>
                <a:cs typeface="Cambria" charset="-95"/>
              </a:rPr>
              <a:t>0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–Κ</a:t>
            </a:r>
            <a:r>
              <a:rPr lang="en-US" sz="2400" baseline="-25000" dirty="0">
                <a:latin typeface="Cambria" charset="-95"/>
                <a:ea typeface="Cambria" charset="-95"/>
                <a:cs typeface="Cambria" charset="-95"/>
              </a:rPr>
              <a:t>1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σε ασθενείς που δε συμμορφώνονται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Μειονεκτήματα σχεδιασμού μελετών</a:t>
            </a:r>
          </a:p>
          <a:p>
            <a:pPr algn="ctr"/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0" y="1941514"/>
            <a:ext cx="5237597" cy="39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Ο «κανόνας του 7»</a:t>
            </a:r>
            <a:endParaRPr lang="en-US" sz="2600" b="1" u="sng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Εναλλαγή στην 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600" baseline="-25000" dirty="0" smtClean="0">
                <a:latin typeface="Cambria" charset="-95"/>
                <a:ea typeface="Cambria" charset="-95"/>
                <a:cs typeface="Cambria" charset="-95"/>
              </a:rPr>
              <a:t>D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στο διάλυμα ανάλογα με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την Κ</a:t>
            </a:r>
            <a:r>
              <a:rPr lang="en-US" sz="2600" baseline="-25000" dirty="0" smtClean="0">
                <a:latin typeface="Cambria" charset="-95"/>
                <a:ea typeface="Cambria" charset="-95"/>
                <a:cs typeface="Cambria" charset="-95"/>
              </a:rPr>
              <a:t>Q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ώστε 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600" baseline="-25000" dirty="0" smtClean="0">
                <a:latin typeface="Cambria" charset="-95"/>
                <a:ea typeface="Cambria" charset="-95"/>
                <a:cs typeface="Cambria" charset="-95"/>
              </a:rPr>
              <a:t>D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+K</a:t>
            </a:r>
            <a:r>
              <a:rPr lang="en-US" sz="2600" baseline="-25000" dirty="0" smtClean="0">
                <a:latin typeface="Cambria" charset="-95"/>
                <a:ea typeface="Cambria" charset="-95"/>
                <a:cs typeface="Cambria" charset="-95"/>
              </a:rPr>
              <a:t>Q</a:t>
            </a:r>
            <a:r>
              <a:rPr lang="en-US" sz="2600" dirty="0" smtClean="0">
                <a:latin typeface="Cambria" charset="-95"/>
                <a:ea typeface="Cambria" charset="-95"/>
                <a:cs typeface="Cambria" charset="-95"/>
              </a:rPr>
              <a:t> = 7</a:t>
            </a:r>
          </a:p>
          <a:p>
            <a:pPr marL="0" indent="0">
              <a:buNone/>
            </a:pP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Ιδιαίτερα </a:t>
            </a:r>
            <a:r>
              <a:rPr lang="el-GR" sz="2600" dirty="0" err="1" smtClean="0">
                <a:latin typeface="Cambria" charset="-95"/>
                <a:ea typeface="Cambria" charset="-95"/>
                <a:cs typeface="Cambria" charset="-95"/>
              </a:rPr>
              <a:t>αρρυθμιογόνος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σε </a:t>
            </a:r>
            <a:r>
              <a:rPr lang="el-GR" sz="2600" dirty="0" err="1" smtClean="0">
                <a:latin typeface="Cambria" charset="-95"/>
                <a:ea typeface="Cambria" charset="-95"/>
                <a:cs typeface="Cambria" charset="-95"/>
              </a:rPr>
              <a:t>υπερκαλαιμικούς</a:t>
            </a:r>
            <a:r>
              <a:rPr lang="el-GR" sz="2600" dirty="0" smtClean="0">
                <a:latin typeface="Cambria" charset="-95"/>
                <a:ea typeface="Cambria" charset="-95"/>
                <a:cs typeface="Cambria" charset="-95"/>
              </a:rPr>
              <a:t> ασθενείς</a:t>
            </a:r>
          </a:p>
          <a:p>
            <a:pPr marL="0" indent="0">
              <a:buNone/>
            </a:pPr>
            <a:r>
              <a:rPr lang="el-GR" sz="26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 ΧΡΗΣΙΜΟΠΟΙΕΙΤΑΙ!!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Moledina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Semin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Dial 2014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8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</a:t>
            </a:r>
            <a:r>
              <a:rPr lang="en-US" sz="3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Profiling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καλίου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τεχνική της κινητικής καλίου</a:t>
            </a:r>
            <a:endParaRPr lang="el-GR" sz="26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Radaelli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Kidn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Int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1996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2662" y="2148665"/>
            <a:ext cx="6029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“Electrical disequilibrium Syndrome”</a:t>
            </a: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Διάλυμα υψηλής [Κ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] στην αρχή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1.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5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mEq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/L &lt; K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Q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 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Προοδευτικά μείωση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[K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] </a:t>
            </a:r>
          </a:p>
          <a:p>
            <a:pPr algn="ctr"/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2.5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mEq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/L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στο τέλος </a:t>
            </a:r>
          </a:p>
          <a:p>
            <a:pPr algn="ctr"/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Στόχος Δ[Κ</a:t>
            </a:r>
            <a:r>
              <a:rPr lang="el-GR" sz="2400" b="1" u="sng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] </a:t>
            </a:r>
            <a:r>
              <a:rPr lang="en-US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= </a:t>
            </a:r>
            <a:r>
              <a:rPr lang="el-GR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σταθερή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&lt;2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mEq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/L</a:t>
            </a:r>
          </a:p>
          <a:p>
            <a:pPr algn="ctr"/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27" y="1805037"/>
            <a:ext cx="4928335" cy="45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</a:t>
            </a:r>
            <a:r>
              <a:rPr lang="en-US" sz="3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Profiling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καλίου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τεχνική της κινητικής καλίου</a:t>
            </a:r>
            <a:endParaRPr lang="el-GR" sz="26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03117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Ciandrini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Artif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Organs 2009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0" y="1983092"/>
            <a:ext cx="10726164" cy="34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</a:t>
            </a:r>
            <a:r>
              <a:rPr lang="en-US" sz="3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Acetate-free </a:t>
            </a:r>
            <a:r>
              <a:rPr lang="en-US" sz="2600" b="1" u="sng" dirty="0" err="1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Biofiltration</a:t>
            </a:r>
            <a:r>
              <a:rPr lang="en-US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with Potassium 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Profiled Dialysate (AFB-K)</a:t>
            </a:r>
            <a:endParaRPr lang="el-GR" sz="2600" b="1" u="sng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839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Munoz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Technical problems in patients on hemodialysis, 2011 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9091" y="1983666"/>
            <a:ext cx="50247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Hemodiafiltration</a:t>
            </a:r>
            <a:r>
              <a:rPr lang="en-US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technique</a:t>
            </a:r>
            <a:endParaRPr lang="el-GR" sz="2400" b="1" u="sng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Διάλυμα χωρίς οξικά ή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HCO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n-US" sz="2400" baseline="30000" dirty="0" smtClean="0">
                <a:latin typeface="Cambria" charset="-95"/>
                <a:ea typeface="Cambria" charset="-95"/>
                <a:cs typeface="Cambria" charset="-95"/>
              </a:rPr>
              <a:t>-</a:t>
            </a:r>
          </a:p>
          <a:p>
            <a:pPr algn="ctr"/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Post-dilution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έγχυση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NaHCO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Αιμοδυναμική σταθερότητα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Παραγωγή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κυτοκινών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Αγγειοδιαστολή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Αρνητική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ινότροπος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δράση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07265"/>
            <a:ext cx="6219491" cy="35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</a:t>
            </a:r>
            <a:r>
              <a:rPr lang="en-US" sz="3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Acetate-free </a:t>
            </a:r>
            <a:r>
              <a:rPr lang="en-US" sz="2600" b="1" u="sng" dirty="0" err="1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Biofiltration</a:t>
            </a:r>
            <a:r>
              <a:rPr lang="en-US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with Potassium 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Profiled Dialysate (AFB-K)</a:t>
            </a:r>
            <a:endParaRPr lang="el-GR" sz="2600" b="1" u="sng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839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Munoz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Technical problems in patients on hemodialysis, 2011 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72566"/>
            <a:ext cx="6187735" cy="3517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29091" y="1983666"/>
            <a:ext cx="50247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Hemodiafiltration</a:t>
            </a:r>
            <a:r>
              <a:rPr lang="en-US" sz="2400" b="1" u="sng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technique</a:t>
            </a:r>
            <a:endParaRPr lang="el-GR" sz="2400" b="1" u="sng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Διάλυμα χωρίς οξικά ή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HCO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n-US" sz="2400" baseline="30000" dirty="0" smtClean="0">
                <a:latin typeface="Cambria" charset="-95"/>
                <a:ea typeface="Cambria" charset="-95"/>
                <a:cs typeface="Cambria" charset="-95"/>
              </a:rPr>
              <a:t>-</a:t>
            </a:r>
          </a:p>
          <a:p>
            <a:pPr algn="ctr"/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Post-dilution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έγχυση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NaHCO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Profiling 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2 σάκοι (με και χωρίς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)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Διάλυμα υψηλής [Κ</a:t>
            </a:r>
            <a:r>
              <a:rPr lang="el-GR" sz="2400" baseline="30000" dirty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] στην αρχή</a:t>
            </a:r>
          </a:p>
          <a:p>
            <a:pPr algn="ctr"/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Προοδευτικά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μείωση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[K</a:t>
            </a:r>
            <a:r>
              <a:rPr lang="en-US" sz="2400" baseline="30000" dirty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] 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Αιμοδυναμική σταθερότητα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Εξατομίκευση </a:t>
            </a:r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συνταγογράφησης</a:t>
            </a:r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64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ΚΑΛΙΟ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453" y="1117105"/>
            <a:ext cx="5393907" cy="49497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50-55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mEq/kg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ΣΒ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Ενδοκυττάριο </a:t>
            </a:r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κατιόν</a:t>
            </a:r>
            <a:endParaRPr lang="el-GR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  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(3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/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ATPase)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Κυτταρική λειτουργία:</a:t>
            </a:r>
          </a:p>
          <a:p>
            <a:pPr marL="0" indent="0">
              <a:buNone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σύνθεση πρωτεϊνών, γλυκογόνου, 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ενζύμων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Μυική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και νευρική λειτουργία: </a:t>
            </a:r>
          </a:p>
          <a:p>
            <a:pPr marL="0" indent="0">
              <a:buNone/>
            </a:pP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δυναμικό ηρεμίας κυτταρικής </a:t>
            </a:r>
          </a:p>
          <a:p>
            <a:pPr marL="0" indent="0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μεμβράνης</a:t>
            </a:r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7318" y="1840769"/>
            <a:ext cx="5498682" cy="3176461"/>
            <a:chOff x="466725" y="1840769"/>
            <a:chExt cx="5498682" cy="3176461"/>
          </a:xfrm>
        </p:grpSpPr>
        <p:sp>
          <p:nvSpPr>
            <p:cNvPr id="4" name="Rounded Rectangle 3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ιάλυμα υψηλής συγκέντρωσης γλυκόζης</a:t>
            </a:r>
            <a:endParaRPr lang="el-GR" sz="26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8926" y="2297888"/>
            <a:ext cx="5518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Απουσία ινσουλίνης: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Αύξηση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ωσμωτικότητας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Αύξηση Δ[Κ</a:t>
            </a:r>
            <a:r>
              <a:rPr lang="el-GR" sz="2400" baseline="30000" dirty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]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=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Q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-K</a:t>
            </a:r>
            <a:r>
              <a:rPr lang="en-US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baseline="-25000" dirty="0" smtClean="0">
                <a:latin typeface="Cambria" charset="-95"/>
                <a:ea typeface="Cambria" charset="-95"/>
                <a:cs typeface="Cambria" charset="-95"/>
              </a:rPr>
              <a:t>D</a:t>
            </a:r>
            <a:r>
              <a:rPr lang="el-GR" sz="2400" baseline="-250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τις πρώτες ώρες</a:t>
            </a:r>
          </a:p>
          <a:p>
            <a:endParaRPr lang="el-GR" sz="2400" u="sng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Παρουσία ινσουλίνης: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Μετακίνηση καλίου στον ενδοκυττάριο χώρο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7318" y="2297888"/>
            <a:ext cx="5498682" cy="3176461"/>
            <a:chOff x="466725" y="1840769"/>
            <a:chExt cx="5498682" cy="3176461"/>
          </a:xfrm>
        </p:grpSpPr>
        <p:sp>
          <p:nvSpPr>
            <p:cNvPr id="8" name="Rounded Rectangle 7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3870472" y="2856820"/>
            <a:ext cx="1230103" cy="160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0575" y="2685576"/>
            <a:ext cx="8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Η</a:t>
            </a:r>
            <a:r>
              <a:rPr lang="el-GR" b="1" baseline="-25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2</a:t>
            </a:r>
            <a:r>
              <a:rPr lang="el-GR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Ο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1614" y="2508292"/>
            <a:ext cx="85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b="1" baseline="3000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endParaRPr lang="en-US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33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ιάλυμα υψηλής </a:t>
            </a:r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συγκέντρωσης 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HCO</a:t>
            </a:r>
            <a:r>
              <a:rPr lang="en-US" sz="26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n-US" sz="26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endParaRPr lang="el-GR" sz="26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Heguilen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NDT 2005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662" y="2261979"/>
            <a:ext cx="5386001" cy="33210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1" y="2160592"/>
            <a:ext cx="5464597" cy="35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</a:t>
            </a:r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ιάλυμα υψηλής </a:t>
            </a:r>
            <a:r>
              <a:rPr lang="el-GR" sz="2600" b="1" u="sng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συγκέντρωσης </a:t>
            </a:r>
            <a:r>
              <a:rPr lang="en-US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HCO</a:t>
            </a:r>
            <a:r>
              <a:rPr lang="en-US" sz="2600" b="1" baseline="-25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3</a:t>
            </a:r>
            <a:r>
              <a:rPr lang="en-US" sz="26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endParaRPr lang="el-GR" sz="26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01" y="2160592"/>
            <a:ext cx="5464597" cy="358483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98" y="2380139"/>
            <a:ext cx="5078408" cy="3365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Heguilen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NDT 2005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861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err="1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Υπερδιήθηση</a:t>
            </a:r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78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err="1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Υπερδιήθηση</a:t>
            </a:r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19446"/>
            <a:ext cx="389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Blumberg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NDT 1997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49" y="1848247"/>
            <a:ext cx="5024772" cy="44160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1293444"/>
            <a:ext cx="4176215" cy="53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5. ΑΠΟΜΑΚΡΥΝΣΗ ΚΑΛΙΟΥ ΜΕ ΤΗΝ ΑΙΜΟΚΑΘΑΡΣΗ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03158"/>
            <a:ext cx="10906125" cy="4700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Άσκηση κατά την ΑΜΚ</a:t>
            </a:r>
            <a:endParaRPr lang="en-US" sz="26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750219"/>
            <a:ext cx="5703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u="sng" dirty="0" smtClean="0">
                <a:latin typeface="Cambria" charset="-95"/>
                <a:ea typeface="Cambria" charset="-95"/>
                <a:cs typeface="Cambria" charset="-95"/>
              </a:rPr>
              <a:t>Βηματισμός 5-20 </a:t>
            </a:r>
            <a:r>
              <a:rPr lang="en-US" u="sng" dirty="0" smtClean="0">
                <a:latin typeface="Cambria" charset="-95"/>
                <a:ea typeface="Cambria" charset="-95"/>
                <a:cs typeface="Cambria" charset="-95"/>
              </a:rPr>
              <a:t>min</a:t>
            </a:r>
            <a:r>
              <a:rPr lang="el-GR" u="sng" dirty="0" smtClean="0">
                <a:latin typeface="Cambria" charset="-95"/>
                <a:ea typeface="Cambria" charset="-95"/>
                <a:cs typeface="Cambria" charset="-95"/>
              </a:rPr>
              <a:t>, 10 </a:t>
            </a:r>
            <a:r>
              <a:rPr lang="en-US" u="sng" dirty="0" smtClean="0">
                <a:latin typeface="Cambria" charset="-95"/>
                <a:ea typeface="Cambria" charset="-95"/>
                <a:cs typeface="Cambria" charset="-95"/>
              </a:rPr>
              <a:t>min</a:t>
            </a:r>
            <a:r>
              <a:rPr lang="el-GR" u="sng" dirty="0" smtClean="0">
                <a:latin typeface="Cambria" charset="-95"/>
                <a:ea typeface="Cambria" charset="-95"/>
                <a:cs typeface="Cambria" charset="-95"/>
              </a:rPr>
              <a:t> ξεκούραση, </a:t>
            </a:r>
          </a:p>
          <a:p>
            <a:pPr algn="ctr"/>
            <a:r>
              <a:rPr lang="el-GR" u="sng" dirty="0" smtClean="0">
                <a:latin typeface="Cambria" charset="-95"/>
                <a:ea typeface="Cambria" charset="-95"/>
                <a:cs typeface="Cambria" charset="-95"/>
              </a:rPr>
              <a:t>Στόχος 60 </a:t>
            </a:r>
            <a:r>
              <a:rPr lang="en-US" u="sng" dirty="0" smtClean="0">
                <a:latin typeface="Cambria" charset="-95"/>
                <a:ea typeface="Cambria" charset="-95"/>
                <a:cs typeface="Cambria" charset="-95"/>
              </a:rPr>
              <a:t>min</a:t>
            </a:r>
            <a:r>
              <a:rPr lang="el-GR" u="sng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u="sng" dirty="0" smtClean="0">
                <a:latin typeface="Cambria" charset="-95"/>
                <a:ea typeface="Cambria" charset="-95"/>
                <a:cs typeface="Cambria" charset="-95"/>
              </a:rPr>
              <a:t>άσκηση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Kong 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NDT 1999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Αύξηση απομάκρυνσης Κ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και μείωση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rebound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7318" y="2297888"/>
            <a:ext cx="5498682" cy="3176461"/>
            <a:chOff x="466725" y="1840769"/>
            <a:chExt cx="5498682" cy="3176461"/>
          </a:xfrm>
        </p:grpSpPr>
        <p:sp>
          <p:nvSpPr>
            <p:cNvPr id="20" name="Rounded Rectangle 19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095" y="2484065"/>
            <a:ext cx="5635942" cy="32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ΠΕΡΙΕΧΟΜΕΝΑ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7359" y="1227221"/>
            <a:ext cx="11297652" cy="4949742"/>
          </a:xfrm>
        </p:spPr>
        <p:txBody>
          <a:bodyPr>
            <a:normAutofit/>
          </a:bodyPr>
          <a:lstStyle/>
          <a:p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ΕΙΣΑΓΩΓΗ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ΙΣΟΖΥΓΙΟ ΚΑΛΙΟΥ ΣΤΗΝ ΑΙΜΟΚΑΘΑΡΣΗ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   ΠΡΟΣΛΗΨΗ ΚΑΛΙΟΥ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   ΚΑΤΑΝΟΜΗ ΚΑΛΙΟΥ ΜΕΤΑΞΥ ΕΝΔΟΚΥΤΤΑΡΙΟΥ – ΕΞΩΚΥΤΤΑΡΙΟΥ ΧΩΡΟΥ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   ΑΠΟΒΟΛΗ ΚΑΛΙΟΥ ΜΕ ΥΠΟΛΕΙΠΟΜΕΝΗ ΔΙΟΥΡΗΣΗ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   ΑΠΟΒΟΛΗ ΚΑΛΙΟΥ ΑΠΟ ΤΟ ΕΝΤΕΡΟ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solidFill>
                  <a:schemeClr val="bg1">
                    <a:lumMod val="6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   ΑΠΟΜΑΚΡΥΝΣΗ ΚΑΛΙΟΥ ΜΕ ΤΗΝ ΑΙΜΟΚΑΘΑΡΣΗ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ΣΥΜΠΕΡΑΣΜΑΤΑ</a:t>
            </a: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72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ΣΥΜΠΕΡΑΣΜΑΤΑ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7359" y="1227221"/>
            <a:ext cx="11297652" cy="494974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lvl="0" indent="0" algn="just">
              <a:buNone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Οι </a:t>
            </a:r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κατευθυντήριες οδηγίες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KDOQI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προτείνουν 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περιορισμό 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της 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διαιτητικής πρόσληψης 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καλίου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στα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2000-3000 mg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ημερησίως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σ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υνήθη συγκέντρωση 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aseline="30000" dirty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στο διάλυμα 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2 </a:t>
            </a:r>
            <a:r>
              <a:rPr lang="en-US" sz="2400" b="1" dirty="0" err="1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mmol</a:t>
            </a:r>
            <a:r>
              <a:rPr lang="en-US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/L</a:t>
            </a:r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συγκεντρώσεις Κ</a:t>
            </a:r>
            <a:r>
              <a:rPr lang="el-GR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στο διάλυμα 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0 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ή 1 </a:t>
            </a:r>
            <a:r>
              <a:rPr lang="en-US" sz="2400" b="1" dirty="0" err="1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mmol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/L 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θα πρέπει 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να αποφεύγονται</a:t>
            </a: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αύξηση 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της διάρκειας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της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ΑΜΚ για μείωση του καλίου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χορήγηση 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ACEi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ή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ARB 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pPr marL="0" lvl="0" indent="0" algn="just">
              <a:buNone/>
            </a:pP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 algn="just">
              <a:buNone/>
            </a:pPr>
            <a:r>
              <a:rPr lang="el-GR" sz="2400" b="1" dirty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Νεότερα δεσμευτικά του καλίου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είναι το </a:t>
            </a:r>
            <a:r>
              <a:rPr lang="en-US" sz="2400" b="1" dirty="0" err="1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patiromer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>
                <a:latin typeface="Cambria" charset="-95"/>
                <a:ea typeface="Cambria" charset="-95"/>
                <a:cs typeface="Cambria" charset="-95"/>
              </a:rPr>
              <a:t>και το </a:t>
            </a:r>
            <a:r>
              <a:rPr lang="en-US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ZS-9</a:t>
            </a:r>
            <a:r>
              <a:rPr lang="en-US" sz="2400" dirty="0">
                <a:latin typeface="Cambria" charset="-95"/>
                <a:ea typeface="Cambria" charset="-95"/>
                <a:cs typeface="Cambria" charset="-95"/>
              </a:rPr>
              <a:t>.</a:t>
            </a:r>
          </a:p>
          <a:p>
            <a:pPr marL="0" lvl="0" indent="0" algn="just">
              <a:buNone/>
            </a:pP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Chan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al,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Kidn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Intern 2013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339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866" y="552450"/>
            <a:ext cx="3877733" cy="581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4" y="1479550"/>
            <a:ext cx="6751192" cy="4889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950" y="0"/>
            <a:ext cx="7310966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ΕΥΧΑΡΙΣΤΩ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1485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ΟΜΟΙΟΣΤΑΣΙΑ ΚΑΛΙΟΥ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7951" y="6384726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Pani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et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al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,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Semin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Dial 2014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63" y="1023582"/>
            <a:ext cx="9087121" cy="51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ΠΑΛΙΡΡΟΙΑ ΚΑΛΙΟΥ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8029" y="6365558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Abuelo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,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Semin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Dial 2014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778500" y="1079145"/>
            <a:ext cx="6146800" cy="54403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300" b="1" u="sng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0" indent="0" algn="ctr">
              <a:buNone/>
            </a:pPr>
            <a:r>
              <a:rPr lang="el-GR" sz="23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ΑΙΦΝΙΔΙΟΣ ΘΑΝΑΤΟΣ</a:t>
            </a:r>
          </a:p>
          <a:p>
            <a:pPr marL="0" indent="0" algn="ctr">
              <a:buNone/>
            </a:pP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συχνότερη </a:t>
            </a:r>
            <a:r>
              <a:rPr lang="el-GR" sz="2300" dirty="0">
                <a:latin typeface="Cambria" charset="-95"/>
                <a:ea typeface="Cambria" charset="-95"/>
                <a:cs typeface="Cambria" charset="-95"/>
              </a:rPr>
              <a:t>αιτία θανάτου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σε ΧΝΝΤΣ υπό ΑΜΚ</a:t>
            </a:r>
          </a:p>
          <a:p>
            <a:pPr marL="0" indent="0" algn="ctr">
              <a:buNone/>
            </a:pP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25-49</a:t>
            </a: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x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σε </a:t>
            </a:r>
            <a:r>
              <a:rPr lang="el-GR" sz="2300" dirty="0">
                <a:latin typeface="Cambria" charset="-95"/>
                <a:ea typeface="Cambria" charset="-95"/>
                <a:cs typeface="Cambria" charset="-95"/>
              </a:rPr>
              <a:t>σχέση με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το </a:t>
            </a:r>
            <a:r>
              <a:rPr lang="el-GR" sz="2300" dirty="0">
                <a:latin typeface="Cambria" charset="-95"/>
                <a:ea typeface="Cambria" charset="-95"/>
                <a:cs typeface="Cambria" charset="-95"/>
              </a:rPr>
              <a:t>γενικό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πληθυσμό</a:t>
            </a:r>
          </a:p>
          <a:p>
            <a:pPr marL="0" indent="0" algn="ctr">
              <a:buNone/>
            </a:pP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x3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πριν την ΑΜΚ στο τριήμερο</a:t>
            </a:r>
            <a:r>
              <a:rPr lang="el-GR" sz="2300" dirty="0">
                <a:latin typeface="Cambria" charset="-95"/>
                <a:ea typeface="Cambria" charset="-95"/>
                <a:cs typeface="Cambria" charset="-95"/>
              </a:rPr>
              <a:t> </a:t>
            </a:r>
            <a:endParaRPr lang="en-US" sz="23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 algn="ctr">
              <a:buNone/>
            </a:pPr>
            <a:r>
              <a:rPr lang="en-US" sz="2300" dirty="0">
                <a:latin typeface="Cambria" charset="-95"/>
                <a:ea typeface="Cambria" charset="-95"/>
                <a:cs typeface="Cambria" charset="-95"/>
              </a:rPr>
              <a:t>x</a:t>
            </a: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1.7 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κατά τη διάρκεια της ΑΜΚ</a:t>
            </a:r>
          </a:p>
          <a:p>
            <a:pPr marL="0" indent="0" algn="ctr">
              <a:buNone/>
            </a:pP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x1.7</a:t>
            </a:r>
            <a:r>
              <a:rPr lang="en-US" sz="2300" dirty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12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 ώρες μετά την ΑΜΚ</a:t>
            </a:r>
          </a:p>
          <a:p>
            <a:pPr marL="0" indent="0" algn="ctr">
              <a:buNone/>
            </a:pPr>
            <a:endParaRPr lang="el-GR" sz="23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 algn="ctr">
              <a:buNone/>
            </a:pPr>
            <a:r>
              <a:rPr lang="el-GR" sz="2300" b="1" u="sng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ΠΑΡΑΓΟΝΤΕΣ ΚΙΝΔΥΝΟΥ</a:t>
            </a:r>
          </a:p>
          <a:p>
            <a:pPr marL="0" indent="0" algn="ctr">
              <a:buNone/>
            </a:pPr>
            <a:r>
              <a:rPr lang="el-GR" sz="2300" dirty="0" err="1" smtClean="0">
                <a:latin typeface="Cambria" charset="-95"/>
                <a:ea typeface="Cambria" charset="-95"/>
                <a:cs typeface="Cambria" charset="-95"/>
              </a:rPr>
              <a:t>Υπερκαλιαιμία</a:t>
            </a:r>
            <a:endParaRPr lang="el-GR" sz="2300" dirty="0">
              <a:latin typeface="Cambria" charset="-95"/>
              <a:ea typeface="Cambria" charset="-95"/>
              <a:cs typeface="Cambria" charset="-95"/>
            </a:endParaRPr>
          </a:p>
          <a:p>
            <a:pPr marL="0" indent="0" algn="ctr">
              <a:buNone/>
            </a:pPr>
            <a:r>
              <a:rPr lang="el-GR" sz="2300" dirty="0">
                <a:latin typeface="Cambria" charset="-95"/>
                <a:ea typeface="Cambria" charset="-95"/>
                <a:cs typeface="Cambria" charset="-95"/>
              </a:rPr>
              <a:t>Τ</a:t>
            </a:r>
            <a:r>
              <a:rPr lang="el-GR" sz="2300" dirty="0" smtClean="0">
                <a:latin typeface="Cambria" charset="-95"/>
                <a:ea typeface="Cambria" charset="-95"/>
                <a:cs typeface="Cambria" charset="-95"/>
              </a:rPr>
              <a:t>αχεία μείωση της [</a:t>
            </a: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3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n-US" sz="2300" dirty="0" smtClean="0">
                <a:latin typeface="Cambria" charset="-95"/>
                <a:ea typeface="Cambria" charset="-95"/>
                <a:cs typeface="Cambria" charset="-95"/>
              </a:rPr>
              <a:t>]</a:t>
            </a:r>
            <a:endParaRPr lang="el-GR" sz="2300" dirty="0" smtClean="0">
              <a:latin typeface="Cambria" charset="-95"/>
              <a:ea typeface="Cambria" charset="-95"/>
              <a:cs typeface="Cambria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04" y="1460024"/>
            <a:ext cx="5476793" cy="43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ΠΕΡΙΕΧΟΜΕΝΑ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9" y="1227221"/>
            <a:ext cx="11297652" cy="4949742"/>
          </a:xfrm>
        </p:spPr>
        <p:txBody>
          <a:bodyPr>
            <a:normAutofit/>
          </a:bodyPr>
          <a:lstStyle/>
          <a:p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bg1">
                    <a:lumMod val="7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ΕΙΣΑΓΩΓΗ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ΙΣΟΖΥΓΙΟ ΚΑΛΙΟΥ ΣΤΗΝ ΑΙΜΟΚΑΘΑΡΣΗ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ΠΡΟΣΛΗΨΗ ΚΑΛΙΟΥ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ΚΑΤΑΝΟΜΗ ΚΑΛΙΟΥ ΜΕΤΑΞΥ ΕΝΔΟΚΥΤΤΑΡΙΟΥ – ΕΞΩΚΥΤΤΑΡΙΟΥ ΧΩΡΟΥ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ΑΠΟΒΟΛΗ ΚΑΛΙΟΥ ΜΕ ΥΠΟΛΕΙΠΟΜΕΝΗ ΔΙΟΥΡΗΣΗ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ΑΠΟΒΟΛΗ ΚΑΛΙΟΥ ΑΠΟ ΤΟ ΕΝΤΕΡΟ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  ΑΠΟΜΑΚΡΥΝΣΗ ΚΑΛΙΟΥ ΜΕ ΤΗΝ ΑΙΜΟΚΑΘΑΡΣΗ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chemeClr val="bg1">
                    <a:lumMod val="75000"/>
                  </a:schemeClr>
                </a:solidFill>
                <a:latin typeface="Cambria" charset="-95"/>
                <a:ea typeface="Cambria" charset="-95"/>
                <a:cs typeface="Cambria" charset="-95"/>
              </a:rPr>
              <a:t>ΣΥΜΠΕΡΑΣΜΑΤΑ</a:t>
            </a: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45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1. ΠΡΟΣΛΗΨΗ ΚΑΛΙΟΥ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928" y="6402560"/>
            <a:ext cx="324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Sanghavi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et al</a:t>
            </a:r>
            <a:r>
              <a:rPr lang="el-GR" sz="1400" b="1" i="1" dirty="0" smtClean="0">
                <a:latin typeface="Cambria" charset="-95"/>
                <a:ea typeface="Cambria" charset="-95"/>
                <a:cs typeface="Cambria" charset="-95"/>
              </a:rPr>
              <a:t>,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n-US" sz="1400" b="1" i="1" dirty="0" err="1" smtClean="0">
                <a:latin typeface="Cambria" charset="-95"/>
                <a:ea typeface="Cambria" charset="-95"/>
                <a:cs typeface="Cambria" charset="-95"/>
              </a:rPr>
              <a:t>Semin</a:t>
            </a:r>
            <a:r>
              <a:rPr lang="en-US" sz="1400" b="1" i="1" dirty="0" smtClean="0">
                <a:latin typeface="Cambria" charset="-95"/>
                <a:ea typeface="Cambria" charset="-95"/>
                <a:cs typeface="Cambria" charset="-95"/>
              </a:rPr>
              <a:t> Dial 2013</a:t>
            </a:r>
            <a:endParaRPr lang="en-US" sz="1400" b="1" i="1" dirty="0"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4758" y="1630363"/>
            <a:ext cx="556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ΔΙΑΙΤΗΤΙΚΗ ΠΡΟΣΛΗΨΗ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4700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mg/day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</a:t>
            </a:r>
            <a:r>
              <a:rPr lang="el-GR" sz="2400" baseline="30000" dirty="0" smtClean="0"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στον υγιή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ενήλικα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2000-3000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mg/d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 σε ΧΝΝΤΣ</a:t>
            </a: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Φρούτα, λαχανικά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(1 μερίδα = 400 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mg)</a:t>
            </a: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Κόψιμο, ξέπλυμα, βράσιμο</a:t>
            </a:r>
          </a:p>
          <a:p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Σαφές διαιτολόγιο</a:t>
            </a:r>
          </a:p>
          <a:p>
            <a:endParaRPr lang="en-US" sz="2400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ΜΕΤΑΓΓΙΣΕΙΣ ΣΥΜΠΥΚΝΩΜΕΝΩΝ ΕΡΥΘΡΩΝ</a:t>
            </a:r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ΧΟΡΗΓΗΣΗ ΣΚΕΥΑΣΜΑΤΩΝ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Πενικιλλίνη</a:t>
            </a:r>
            <a:endParaRPr lang="el-GR" sz="2400" dirty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1" y="1646468"/>
            <a:ext cx="5465269" cy="45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Οξέωση,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Τραύμα,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Σ. 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Λύσης όγκου, 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09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sz="3400" dirty="0" smtClean="0">
                <a:latin typeface="Cambria" charset="-95"/>
                <a:ea typeface="Cambria" charset="-95"/>
                <a:cs typeface="Cambria" charset="-95"/>
              </a:rPr>
              <a:t>2. ΚΑΤΑΝΟΜΗ ΣΕ ΕΞΩΚΥΤΤΑΡΙΟ-ΕΝΔΟΚΥΤΤΑΡΙΟ ΧΩΡΟ</a:t>
            </a:r>
            <a:endParaRPr lang="en-US" sz="3400" dirty="0">
              <a:latin typeface="Cambria" charset="-95"/>
              <a:ea typeface="Cambria" charset="-95"/>
              <a:cs typeface="Cambria" charset="-95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739" y="1840769"/>
            <a:ext cx="5498682" cy="3176461"/>
            <a:chOff x="466725" y="1840769"/>
            <a:chExt cx="5498682" cy="3176461"/>
          </a:xfrm>
        </p:grpSpPr>
        <p:sp>
          <p:nvSpPr>
            <p:cNvPr id="7" name="Rounded Rectangle 6"/>
            <p:cNvSpPr/>
            <p:nvPr/>
          </p:nvSpPr>
          <p:spPr>
            <a:xfrm>
              <a:off x="466725" y="1840769"/>
              <a:ext cx="3978693" cy="3176461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3409" y="3206750"/>
              <a:ext cx="887204" cy="770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ATPase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3192462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57600" y="3977203"/>
              <a:ext cx="145732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14925" y="3010497"/>
              <a:ext cx="850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mbria" charset="-95"/>
                  <a:ea typeface="Cambria" charset="-95"/>
                  <a:cs typeface="Cambria" charset="-95"/>
                </a:rPr>
                <a:t>3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5998" y="3792537"/>
              <a:ext cx="611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2K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52310" y="4271377"/>
              <a:ext cx="1399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[Na]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 = 145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]= 4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7363" y="4271377"/>
              <a:ext cx="1258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[Na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30</a:t>
              </a:r>
            </a:p>
            <a:p>
              <a:pPr algn="ctr"/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[K</a:t>
              </a:r>
              <a:r>
                <a:rPr lang="en-US" baseline="30000" dirty="0" smtClean="0">
                  <a:latin typeface="Cambria" charset="-95"/>
                  <a:ea typeface="Cambria" charset="-95"/>
                  <a:cs typeface="Cambria" charset="-95"/>
                </a:rPr>
                <a:t>+</a:t>
              </a:r>
              <a:r>
                <a:rPr lang="en-US" dirty="0" smtClean="0">
                  <a:latin typeface="Cambria" charset="-95"/>
                  <a:ea typeface="Cambria" charset="-95"/>
                  <a:cs typeface="Cambria" charset="-95"/>
                </a:rPr>
                <a:t>] = 110</a:t>
              </a:r>
              <a:endParaRPr lang="en-US" dirty="0">
                <a:latin typeface="Cambria" charset="-95"/>
                <a:ea typeface="Cambria" charset="-95"/>
                <a:cs typeface="Cambria" charset="-95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68716" y="1630363"/>
            <a:ext cx="556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ΑΝΑΣΤΟΛΗ 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Na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K</a:t>
            </a:r>
            <a:r>
              <a:rPr lang="en-US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ATPase</a:t>
            </a:r>
            <a:endParaRPr lang="en-US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err="1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Διγοξίνη</a:t>
            </a:r>
            <a:endParaRPr lang="el-GR" sz="2400" b="1" dirty="0" smtClean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 smtClean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ΜΕΙΩΜΕΝΗ ΕΙΣΟΔΟΣ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ΣΤΑ ΚΥΤΤΑΡΑ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ΣΔ, </a:t>
            </a:r>
            <a:r>
              <a:rPr lang="en-US" sz="2400" dirty="0" smtClean="0">
                <a:latin typeface="Cambria" charset="-95"/>
                <a:ea typeface="Cambria" charset="-95"/>
                <a:cs typeface="Cambria" charset="-95"/>
              </a:rPr>
              <a:t>b-</a:t>
            </a:r>
            <a:r>
              <a:rPr lang="en-US" sz="2400" dirty="0" err="1" smtClean="0">
                <a:latin typeface="Cambria" charset="-95"/>
                <a:ea typeface="Cambria" charset="-95"/>
                <a:cs typeface="Cambria" charset="-95"/>
              </a:rPr>
              <a:t>bl</a:t>
            </a:r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n-US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ΕΞΟΔΟΣ Κ</a:t>
            </a:r>
            <a:r>
              <a:rPr lang="el-GR" sz="2400" b="1" baseline="30000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+</a:t>
            </a:r>
            <a:r>
              <a:rPr lang="el-GR" sz="2400" b="1" dirty="0" smtClean="0">
                <a:solidFill>
                  <a:srgbClr val="0070C0"/>
                </a:solidFill>
                <a:latin typeface="Cambria" charset="-95"/>
                <a:ea typeface="Cambria" charset="-95"/>
                <a:cs typeface="Cambria" charset="-95"/>
              </a:rPr>
              <a:t> ΑΠΟ ΤΑ ΚΥΤΤΑΡΑ</a:t>
            </a:r>
            <a:endParaRPr lang="en-US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Οξέωση,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υπερωσμωτικότητα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Τραύμα, Σ. Λύσης όγκου, </a:t>
            </a:r>
          </a:p>
          <a:p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Ραβδομυόλυση</a:t>
            </a:r>
            <a:r>
              <a:rPr lang="el-GR" sz="2400" dirty="0" smtClean="0">
                <a:latin typeface="Cambria" charset="-95"/>
                <a:ea typeface="Cambria" charset="-95"/>
                <a:cs typeface="Cambria" charset="-95"/>
              </a:rPr>
              <a:t>, </a:t>
            </a:r>
            <a:r>
              <a:rPr lang="el-GR" sz="2400" dirty="0" err="1" smtClean="0">
                <a:latin typeface="Cambria" charset="-95"/>
                <a:ea typeface="Cambria" charset="-95"/>
                <a:cs typeface="Cambria" charset="-95"/>
              </a:rPr>
              <a:t>Αιμόλυση</a:t>
            </a:r>
            <a:endParaRPr lang="el-GR" sz="2400" dirty="0" smtClean="0">
              <a:latin typeface="Cambria" charset="-95"/>
              <a:ea typeface="Cambria" charset="-95"/>
              <a:cs typeface="Cambria" charset="-95"/>
            </a:endParaRPr>
          </a:p>
          <a:p>
            <a:endParaRPr lang="el-GR" sz="2400" b="1" dirty="0">
              <a:solidFill>
                <a:srgbClr val="0070C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828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ΔΕΝ ΠΡΕΠΕΙ ΝΑ ΧΟΡΗΓΕΙΤΑΙ ΙΝΣΟΥΛΙΝΗ ΚΑΤΑ ΤΗΝ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ΑΙΜΟΚΑΘΑΡΣΗ</a:t>
            </a:r>
            <a:r>
              <a:rPr lang="en-US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latin typeface="Cambria" charset="-95"/>
                <a:ea typeface="Cambria" charset="-95"/>
                <a:cs typeface="Cambria" charset="-95"/>
              </a:rPr>
              <a:t>!!</a:t>
            </a:r>
            <a:endParaRPr lang="en-US" sz="2400" b="1" dirty="0">
              <a:solidFill>
                <a:srgbClr val="FF0000"/>
              </a:solidFill>
              <a:latin typeface="Cambria" charset="-95"/>
              <a:ea typeface="Cambria" charset="-95"/>
              <a:cs typeface="Cambria" charset="-95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4304423" y="3010497"/>
            <a:ext cx="887204" cy="1151372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1779</Words>
  <Application>Microsoft Office PowerPoint</Application>
  <PresentationFormat>Προσαρμογή</PresentationFormat>
  <Paragraphs>424</Paragraphs>
  <Slides>38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Office Theme</vt:lpstr>
      <vt:lpstr>Παρουσίαση του PowerPoint</vt:lpstr>
      <vt:lpstr>ΠΕΡΙΕΧΟΜΕΝΑ</vt:lpstr>
      <vt:lpstr>ΚΑΛΙΟ</vt:lpstr>
      <vt:lpstr>ΟΜΟΙΟΣΤΑΣΙΑ ΚΑΛΙΟΥ</vt:lpstr>
      <vt:lpstr>ΠΑΛΙΡΡΟΙΑ ΚΑΛΙΟΥ</vt:lpstr>
      <vt:lpstr>ΠΕΡΙΕΧΟΜΕΝΑ</vt:lpstr>
      <vt:lpstr>1. ΠΡΟΣΛΗΨΗ ΚΑΛΙΟΥ</vt:lpstr>
      <vt:lpstr>2. ΚΑΤΑΝΟΜΗ ΣΕ ΕΞΩΚΥΤΤΑΡΙΟ-ΕΝΔΟΚΥΤΤΑΡΙΟ ΧΩΡΟ</vt:lpstr>
      <vt:lpstr>2. ΚΑΤΑΝΟΜΗ ΣΕ ΕΞΩΚΥΤΤΑΡΙΟ-ΕΝΔΟΚΥΤΤΑΡΙΟ ΧΩΡΟ</vt:lpstr>
      <vt:lpstr>2. ΚΑΤΑΝΟΜΗ ΣΕ ΕΞΩΚΥΤΤΑΡΙΟ-ΕΝΔΟΚΥΤΤΑΡΙΟ ΧΩΡΟ</vt:lpstr>
      <vt:lpstr>2. ΚΑΤΑΝΟΜΗ ΣΕ ΕΞΩΚΥΤΤΑΡΙΟ-ΕΝΔΟΚΥΤΤΑΡΙΟ ΧΩΡΟ</vt:lpstr>
      <vt:lpstr>2. ΚΑΤΑΝΟΜΗ ΣΕ ΕΞΩΚΥΤΤΑΡΙΟ-ΕΝΔΟΚΥΤΤΑΡΙΟ ΧΩΡΟ</vt:lpstr>
      <vt:lpstr>2. ΚΑΤΑΝΟΜΗ ΣΕ ΕΞΩΚΥΤΤΑΡΙΟ-ΕΝΔΟΚΥΤΤΑΡΙΟ ΧΩΡΟ</vt:lpstr>
      <vt:lpstr>3. ΑΠΟΒΟΛΗ ΚΑΛΙΟΥ ΜΕ ΤΗΝ ΥΠΟΛΕΙΠΟΜΕΝΗ ΔΙΟΥΡΗΣΗ</vt:lpstr>
      <vt:lpstr>3. ΑΠΟΒΟΛΗ ΚΑΛΙΟΥ ΜΕ ΤΗΝ ΥΠΟΛΕΙΠΟΜΕΝΗ ΔΙΟΥΡΗΣΗ</vt:lpstr>
      <vt:lpstr>4. ΑΠΟΒΟΛΗ ΚΑΛΙΟΥ ΑΠΟ ΤΟ ΕΝΤΕΡΟ</vt:lpstr>
      <vt:lpstr>4. ΑΠΟΒΟΛΗ ΚΑΛΙΟΥ ΑΠΟ ΤΟ ΕΝΤΕΡΟ</vt:lpstr>
      <vt:lpstr>4. ΑΠΟΒΟΛΗ ΚΑΛΙΟΥ ΑΠΟ ΤΟ ΕΝΤΕΡΟ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5. ΑΠΟΜΑΚΡΥΝΣΗ ΚΑΛΙΟΥ ΜΕ ΤΗΝ ΑΙΜΟΚΑΘΑΡΣΗ</vt:lpstr>
      <vt:lpstr>ΠΕΡΙΕΧΟΜΕΝΑ</vt:lpstr>
      <vt:lpstr>ΣΥΜΠΕΡΑΣΜΑΤΑ</vt:lpstr>
      <vt:lpstr>ΕΥΧΑΡΙΣΤΩ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Frangou</dc:creator>
  <cp:lastModifiedBy>skn</cp:lastModifiedBy>
  <cp:revision>202</cp:revision>
  <cp:lastPrinted>2016-09-19T16:49:28Z</cp:lastPrinted>
  <dcterms:created xsi:type="dcterms:W3CDTF">2016-08-29T14:09:33Z</dcterms:created>
  <dcterms:modified xsi:type="dcterms:W3CDTF">2016-09-25T14:55:31Z</dcterms:modified>
</cp:coreProperties>
</file>